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37350"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24">
          <p15:clr>
            <a:srgbClr val="A4A3A4"/>
          </p15:clr>
        </p15:guide>
        <p15:guide id="2" orient="horz" pos="97">
          <p15:clr>
            <a:srgbClr val="A4A3A4"/>
          </p15:clr>
        </p15:guide>
        <p15:guide id="3" orient="horz" pos="5692">
          <p15:clr>
            <a:srgbClr val="A4A3A4"/>
          </p15:clr>
        </p15:guide>
        <p15:guide id="4" orient="horz" pos="2290">
          <p15:clr>
            <a:srgbClr val="A4A3A4"/>
          </p15:clr>
        </p15:guide>
        <p15:guide id="5" orient="horz" pos="2200">
          <p15:clr>
            <a:srgbClr val="A4A3A4"/>
          </p15:clr>
        </p15:guide>
        <p15:guide id="6" orient="horz" pos="884">
          <p15:clr>
            <a:srgbClr val="A4A3A4"/>
          </p15:clr>
        </p15:guide>
        <p15:guide id="7" orient="horz" pos="1792">
          <p15:clr>
            <a:srgbClr val="A4A3A4"/>
          </p15:clr>
        </p15:guide>
        <p15:guide id="8" orient="horz" pos="2562">
          <p15:clr>
            <a:srgbClr val="A4A3A4"/>
          </p15:clr>
        </p15:guide>
        <p15:guide id="9" pos="4269">
          <p15:clr>
            <a:srgbClr val="A4A3A4"/>
          </p15:clr>
        </p15:guide>
        <p15:guide id="10" pos="51">
          <p15:clr>
            <a:srgbClr val="A4A3A4"/>
          </p15:clr>
        </p15:guide>
        <p15:guide id="11" pos="2126">
          <p15:clr>
            <a:srgbClr val="A4A3A4"/>
          </p15:clr>
        </p15:guide>
        <p15:guide id="12" pos="2194">
          <p15:clr>
            <a:srgbClr val="A4A3A4"/>
          </p15:clr>
        </p15:guide>
        <p15:guide id="13"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6" autoAdjust="0"/>
    <p:restoredTop sz="94660"/>
  </p:normalViewPr>
  <p:slideViewPr>
    <p:cSldViewPr>
      <p:cViewPr varScale="1">
        <p:scale>
          <a:sx n="85" d="100"/>
          <a:sy n="85" d="100"/>
        </p:scale>
        <p:origin x="1350" y="102"/>
      </p:cViewPr>
      <p:guideLst>
        <p:guide orient="horz" pos="3424"/>
        <p:guide orient="horz" pos="97"/>
        <p:guide orient="horz" pos="5692"/>
        <p:guide orient="horz" pos="2290"/>
        <p:guide orient="horz" pos="2200"/>
        <p:guide orient="horz" pos="884"/>
        <p:guide orient="horz" pos="1792"/>
        <p:guide orient="horz" pos="2562"/>
        <p:guide pos="4269"/>
        <p:guide pos="51"/>
        <p:guide pos="2126"/>
        <p:guide pos="2194"/>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3785609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112758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46842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259107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353875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024229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1888814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1183585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836852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4056849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99316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358771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05421" y="3563888"/>
            <a:ext cx="3287651" cy="3170099"/>
          </a:xfrm>
          <a:prstGeom prst="rect">
            <a:avLst/>
          </a:prstGeom>
          <a:noFill/>
          <a:ln w="25400">
            <a:noFill/>
          </a:ln>
        </p:spPr>
        <p:txBody>
          <a:bodyPr wrap="square" rtlCol="0">
            <a:spAutoFit/>
          </a:bodyPr>
          <a:lstStyle/>
          <a:p>
            <a:r>
              <a:rPr lang="ja-JP" altLang="en-US" u="sng" dirty="0"/>
              <a:t>取組</a:t>
            </a:r>
            <a:r>
              <a:rPr kumimoji="1" lang="ja-JP" altLang="en-US" u="sng" dirty="0"/>
              <a:t>後の感想</a:t>
            </a:r>
            <a:endParaRPr kumimoji="1" lang="en-US" altLang="ja-JP" u="sng" dirty="0"/>
          </a:p>
          <a:p>
            <a:endParaRPr lang="en-US" altLang="ja-JP" sz="1400" dirty="0"/>
          </a:p>
          <a:p>
            <a:r>
              <a:rPr lang="en-US" altLang="ja-JP" sz="1400" dirty="0"/>
              <a:t>【</a:t>
            </a:r>
            <a:r>
              <a:rPr lang="ja-JP" altLang="en-US" sz="1400" dirty="0"/>
              <a:t>良かった点</a:t>
            </a:r>
            <a:r>
              <a:rPr lang="en-US" altLang="ja-JP" sz="1400" dirty="0"/>
              <a:t>】</a:t>
            </a:r>
          </a:p>
          <a:p>
            <a:r>
              <a:rPr lang="ja-JP" altLang="en-US" sz="1400" dirty="0"/>
              <a:t>・瀬戸に浮かぶ美しい多島美を望みながら森林浴もできたと、山に登る方々から好評を得ており、里山林の除間伐、倒木整理を継続することで、森林の荒廃を防ぐ効果も表れており、ひろしまの森づくり県民税の使途・効果を利用者に理解に繋げられていると感じます。</a:t>
            </a:r>
          </a:p>
          <a:p>
            <a:r>
              <a:rPr lang="en-US" altLang="ja-JP" sz="1400" dirty="0"/>
              <a:t>【</a:t>
            </a:r>
            <a:r>
              <a:rPr lang="ja-JP" altLang="en-US" sz="1400" dirty="0"/>
              <a:t>悪かった点</a:t>
            </a:r>
            <a:r>
              <a:rPr lang="en-US" altLang="ja-JP" sz="1400" dirty="0"/>
              <a:t>】</a:t>
            </a:r>
          </a:p>
          <a:p>
            <a:r>
              <a:rPr lang="ja-JP" altLang="en-US" sz="1400" dirty="0"/>
              <a:t>・イノシシ等の鳥獣被害を受けている箇所が目立つようになっており、今後の対策が必要となっています。</a:t>
            </a:r>
            <a:endParaRPr lang="en-US" altLang="ja-JP" sz="1400" dirty="0"/>
          </a:p>
        </p:txBody>
      </p:sp>
      <p:sp>
        <p:nvSpPr>
          <p:cNvPr id="5" name="テキスト ボックス 4"/>
          <p:cNvSpPr txBox="1"/>
          <p:nvPr/>
        </p:nvSpPr>
        <p:spPr>
          <a:xfrm>
            <a:off x="74961" y="1403648"/>
            <a:ext cx="3294460" cy="1446550"/>
          </a:xfrm>
          <a:prstGeom prst="rect">
            <a:avLst/>
          </a:prstGeom>
          <a:noFill/>
          <a:ln w="25400">
            <a:noFill/>
          </a:ln>
        </p:spPr>
        <p:txBody>
          <a:bodyPr wrap="square" rtlCol="0">
            <a:spAutoFit/>
          </a:bodyPr>
          <a:lstStyle/>
          <a:p>
            <a:r>
              <a:rPr kumimoji="1" lang="ja-JP" altLang="en-US" u="sng" dirty="0"/>
              <a:t>取組のきっかけ・経緯</a:t>
            </a:r>
            <a:endParaRPr kumimoji="1" lang="en-US" altLang="ja-JP" u="sng" dirty="0"/>
          </a:p>
          <a:p>
            <a:endParaRPr lang="en-US" altLang="ja-JP" sz="1400" dirty="0"/>
          </a:p>
          <a:p>
            <a:r>
              <a:rPr lang="ja-JP" altLang="en-US" sz="1400" dirty="0"/>
              <a:t>・都市近郊林で、気軽に山林に親しむ機会を提供し、森林浴ができる環境づくりを行うため、遊歩道周辺の里山林の除間伐、倒木整理に取り組むこととしました。</a:t>
            </a:r>
          </a:p>
        </p:txBody>
      </p:sp>
      <p:sp>
        <p:nvSpPr>
          <p:cNvPr id="6" name="テキスト ボックス 5"/>
          <p:cNvSpPr txBox="1"/>
          <p:nvPr/>
        </p:nvSpPr>
        <p:spPr>
          <a:xfrm>
            <a:off x="80629" y="154518"/>
            <a:ext cx="6696744" cy="1200329"/>
          </a:xfrm>
          <a:prstGeom prst="rect">
            <a:avLst/>
          </a:prstGeom>
          <a:solidFill>
            <a:schemeClr val="accent6">
              <a:lumMod val="40000"/>
              <a:lumOff val="60000"/>
            </a:schemeClr>
          </a:solidFill>
        </p:spPr>
        <p:txBody>
          <a:bodyPr wrap="square" rtlCol="0">
            <a:spAutoFit/>
          </a:bodyPr>
          <a:lstStyle/>
          <a:p>
            <a:r>
              <a:rPr kumimoji="1" lang="ja-JP" altLang="en-US" sz="2400" dirty="0"/>
              <a:t>事例名　</a:t>
            </a:r>
            <a:r>
              <a:rPr lang="ja-JP" altLang="en-US" sz="2400" dirty="0"/>
              <a:t>遊歩道周辺の里山林を整備した事例</a:t>
            </a:r>
            <a:endParaRPr lang="en-US" altLang="ja-JP" sz="2400" dirty="0"/>
          </a:p>
          <a:p>
            <a:r>
              <a:rPr lang="ja-JP" altLang="en-US" sz="2400" dirty="0"/>
              <a:t>事業名　</a:t>
            </a:r>
            <a:r>
              <a:rPr lang="ja-JP" altLang="en-US" sz="2400"/>
              <a:t>令和４年度　里</a:t>
            </a:r>
            <a:r>
              <a:rPr lang="ja-JP" altLang="en-US" sz="2400" dirty="0"/>
              <a:t>山林整備事業</a:t>
            </a:r>
            <a:endParaRPr lang="en-US" altLang="ja-JP" sz="2400" dirty="0"/>
          </a:p>
          <a:p>
            <a:r>
              <a:rPr lang="ja-JP" altLang="en-US" sz="2400" dirty="0"/>
              <a:t>市町名　坂町</a:t>
            </a:r>
            <a:endParaRPr kumimoji="1" lang="en-US" altLang="ja-JP" sz="2400" dirty="0"/>
          </a:p>
        </p:txBody>
      </p:sp>
      <p:sp>
        <p:nvSpPr>
          <p:cNvPr id="7" name="テキスト ボックス 6"/>
          <p:cNvSpPr txBox="1"/>
          <p:nvPr/>
        </p:nvSpPr>
        <p:spPr>
          <a:xfrm>
            <a:off x="3516944" y="1403648"/>
            <a:ext cx="3276128" cy="1661993"/>
          </a:xfrm>
          <a:prstGeom prst="rect">
            <a:avLst/>
          </a:prstGeom>
          <a:noFill/>
          <a:ln w="25400">
            <a:noFill/>
          </a:ln>
        </p:spPr>
        <p:txBody>
          <a:bodyPr wrap="square" rtlCol="0">
            <a:spAutoFit/>
          </a:bodyPr>
          <a:lstStyle/>
          <a:p>
            <a:r>
              <a:rPr lang="ja-JP" altLang="en-US" u="sng" dirty="0"/>
              <a:t>今後の展開</a:t>
            </a:r>
            <a:endParaRPr lang="en-US" altLang="ja-JP" u="sng" dirty="0"/>
          </a:p>
          <a:p>
            <a:endParaRPr lang="en-US" altLang="ja-JP" sz="1400" dirty="0"/>
          </a:p>
          <a:p>
            <a:r>
              <a:rPr lang="ja-JP" altLang="en-US" sz="1400" dirty="0"/>
              <a:t>・遊歩道周辺の里山林の倒木整理や除間伐を実施し、森林の荒廃を防ぐとともに、共有の財産である森を守る意識を醸成する取り組みを引き続き実施します。</a:t>
            </a:r>
          </a:p>
          <a:p>
            <a:endParaRPr kumimoji="1" lang="en-US" altLang="ja-JP" sz="1400" dirty="0"/>
          </a:p>
        </p:txBody>
      </p:sp>
      <p:sp>
        <p:nvSpPr>
          <p:cNvPr id="8" name="テキスト ボックス 7"/>
          <p:cNvSpPr txBox="1"/>
          <p:nvPr/>
        </p:nvSpPr>
        <p:spPr>
          <a:xfrm>
            <a:off x="74961" y="3563888"/>
            <a:ext cx="3294459" cy="4031873"/>
          </a:xfrm>
          <a:prstGeom prst="rect">
            <a:avLst/>
          </a:prstGeom>
          <a:noFill/>
          <a:ln w="25400">
            <a:noFill/>
          </a:ln>
        </p:spPr>
        <p:txBody>
          <a:bodyPr wrap="square" rtlCol="0">
            <a:spAutoFit/>
          </a:bodyPr>
          <a:lstStyle/>
          <a:p>
            <a:r>
              <a:rPr kumimoji="1" lang="ja-JP" altLang="en-US" u="sng" dirty="0"/>
              <a:t>取組の内容</a:t>
            </a:r>
            <a:endParaRPr kumimoji="1" lang="en-US" altLang="ja-JP" u="sng" dirty="0"/>
          </a:p>
          <a:p>
            <a:endParaRPr lang="en-US" altLang="ja-JP" sz="1400" dirty="0"/>
          </a:p>
          <a:p>
            <a:r>
              <a:rPr lang="ja-JP" altLang="en-US" sz="1400" dirty="0">
                <a:latin typeface="+mn-ea"/>
              </a:rPr>
              <a:t>・事業主体：坂町</a:t>
            </a:r>
            <a:endParaRPr lang="en-US" altLang="ja-JP" sz="1400" dirty="0">
              <a:latin typeface="+mn-ea"/>
            </a:endParaRPr>
          </a:p>
          <a:p>
            <a:r>
              <a:rPr lang="ja-JP" altLang="en-US" sz="1400" dirty="0">
                <a:latin typeface="+mn-ea"/>
              </a:rPr>
              <a:t>・実施場所：坂町字梨ヶ浦</a:t>
            </a:r>
            <a:endParaRPr lang="en-US" altLang="ja-JP" sz="1400" dirty="0">
              <a:latin typeface="+mn-ea"/>
            </a:endParaRPr>
          </a:p>
          <a:p>
            <a:r>
              <a:rPr lang="ja-JP" altLang="en-US" sz="1400" dirty="0">
                <a:solidFill>
                  <a:srgbClr val="FF0000"/>
                </a:solidFill>
                <a:latin typeface="+mn-ea"/>
              </a:rPr>
              <a:t>　　　　　　　　</a:t>
            </a:r>
            <a:r>
              <a:rPr lang="ja-JP" altLang="en-US" sz="1400" dirty="0">
                <a:latin typeface="+mn-ea"/>
              </a:rPr>
              <a:t>（天狗岩遊歩道付近）</a:t>
            </a:r>
            <a:endParaRPr lang="en-US" altLang="ja-JP" sz="1400" dirty="0">
              <a:latin typeface="+mn-ea"/>
            </a:endParaRPr>
          </a:p>
          <a:p>
            <a:r>
              <a:rPr lang="ja-JP" altLang="en-US" sz="1400" dirty="0">
                <a:latin typeface="+mn-ea"/>
              </a:rPr>
              <a:t>・業務委託先：安芸緑化建設株式会社</a:t>
            </a:r>
            <a:endParaRPr lang="en-US" altLang="ja-JP" sz="1400" dirty="0">
              <a:latin typeface="+mn-ea"/>
            </a:endParaRPr>
          </a:p>
          <a:p>
            <a:r>
              <a:rPr lang="ja-JP" altLang="en-US" sz="1400" dirty="0">
                <a:latin typeface="+mn-ea"/>
              </a:rPr>
              <a:t>・業務量：１．５ｈａ</a:t>
            </a:r>
            <a:endParaRPr lang="en-US" altLang="ja-JP" sz="1400" dirty="0">
              <a:latin typeface="+mn-ea"/>
            </a:endParaRPr>
          </a:p>
          <a:p>
            <a:r>
              <a:rPr lang="ja-JP" altLang="en-US" sz="1400" dirty="0">
                <a:latin typeface="+mn-ea"/>
              </a:rPr>
              <a:t>・業務金額：３，２６９，２００円</a:t>
            </a:r>
            <a:endParaRPr lang="en-US" altLang="ja-JP" sz="1400" dirty="0">
              <a:latin typeface="+mn-ea"/>
            </a:endParaRPr>
          </a:p>
          <a:p>
            <a:r>
              <a:rPr lang="ja-JP" altLang="en-US" sz="1400" dirty="0">
                <a:latin typeface="+mn-ea"/>
              </a:rPr>
              <a:t>・業務期間：令和４年１０月５日～</a:t>
            </a:r>
            <a:endParaRPr lang="en-US" altLang="ja-JP" sz="1400" dirty="0">
              <a:latin typeface="+mn-ea"/>
            </a:endParaRPr>
          </a:p>
          <a:p>
            <a:r>
              <a:rPr lang="ja-JP" altLang="en-US" sz="1400" dirty="0">
                <a:latin typeface="+mn-ea"/>
              </a:rPr>
              <a:t>　　　　　　　 令和５年３月３１日</a:t>
            </a:r>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p:txBody>
      </p:sp>
      <p:sp>
        <p:nvSpPr>
          <p:cNvPr id="9" name="正方形/長方形 8"/>
          <p:cNvSpPr/>
          <p:nvPr/>
        </p:nvSpPr>
        <p:spPr>
          <a:xfrm>
            <a:off x="74961" y="3563887"/>
            <a:ext cx="3294794" cy="547200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74961" y="1403648"/>
            <a:ext cx="3294794" cy="2052000"/>
          </a:xfrm>
          <a:prstGeom prst="rect">
            <a:avLst/>
          </a:prstGeom>
          <a:no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498278" y="1403648"/>
            <a:ext cx="3294794" cy="205200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498278" y="3563887"/>
            <a:ext cx="3294794" cy="5472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8FC0CDE4-6CF2-4907-90D5-C536064E86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656" y="6732240"/>
            <a:ext cx="2880000" cy="2160000"/>
          </a:xfrm>
          <a:prstGeom prst="rect">
            <a:avLst/>
          </a:prstGeom>
        </p:spPr>
      </p:pic>
      <p:pic>
        <p:nvPicPr>
          <p:cNvPr id="16" name="図 15">
            <a:extLst>
              <a:ext uri="{FF2B5EF4-FFF2-40B4-BE49-F238E27FC236}">
                <a16:creationId xmlns:a16="http://schemas.microsoft.com/office/drawing/2014/main" id="{1A1AC512-404C-455C-9CED-0BD222CB89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7183" y="6732240"/>
            <a:ext cx="2880000" cy="2160001"/>
          </a:xfrm>
          <a:prstGeom prst="rect">
            <a:avLst/>
          </a:prstGeom>
        </p:spPr>
      </p:pic>
    </p:spTree>
    <p:extLst>
      <p:ext uri="{BB962C8B-B14F-4D97-AF65-F5344CB8AC3E}">
        <p14:creationId xmlns:p14="http://schemas.microsoft.com/office/powerpoint/2010/main" val="5273814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293</Words>
  <Application>Microsoft Office PowerPoint</Application>
  <PresentationFormat>画面に合わせる (4:3)</PresentationFormat>
  <Paragraphs>31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Company>広島県庁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広島県</dc:creator>
  <cp:lastModifiedBy>仲前 拓哉</cp:lastModifiedBy>
  <cp:revision>43</cp:revision>
  <cp:lastPrinted>2023-03-30T08:51:54Z</cp:lastPrinted>
  <dcterms:created xsi:type="dcterms:W3CDTF">2020-02-04T02:20:26Z</dcterms:created>
  <dcterms:modified xsi:type="dcterms:W3CDTF">2023-03-30T08:51:54Z</dcterms:modified>
</cp:coreProperties>
</file>